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5" r:id="rId5"/>
    <p:sldId id="264" r:id="rId6"/>
    <p:sldId id="267" r:id="rId7"/>
    <p:sldId id="279" r:id="rId8"/>
    <p:sldId id="280" r:id="rId9"/>
    <p:sldId id="276" r:id="rId10"/>
    <p:sldId id="277" r:id="rId11"/>
    <p:sldId id="281" r:id="rId12"/>
    <p:sldId id="284" r:id="rId13"/>
    <p:sldId id="285" r:id="rId14"/>
    <p:sldId id="261" r:id="rId15"/>
    <p:sldId id="282" r:id="rId16"/>
    <p:sldId id="283" r:id="rId17"/>
    <p:sldId id="286" r:id="rId18"/>
    <p:sldId id="289" r:id="rId19"/>
    <p:sldId id="287" r:id="rId20"/>
    <p:sldId id="288" r:id="rId21"/>
    <p:sldId id="266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3721"/>
    <a:srgbClr val="A20000"/>
    <a:srgbClr val="860000"/>
    <a:srgbClr val="B8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7158" y="2130425"/>
            <a:ext cx="7772400" cy="1227137"/>
          </a:xfrm>
          <a:noFill/>
        </p:spPr>
        <p:txBody>
          <a:bodyPr/>
          <a:lstStyle>
            <a:lvl1pPr algn="l">
              <a:defRPr sz="5000" b="1" cap="none" spc="0" baseline="0">
                <a:ln w="9000" cmpd="sng">
                  <a:noFill/>
                  <a:prstDash val="solid"/>
                </a:ln>
                <a:gradFill>
                  <a:gsLst>
                    <a:gs pos="0">
                      <a:srgbClr val="C00000"/>
                    </a:gs>
                    <a:gs pos="43000">
                      <a:srgbClr val="A20000"/>
                    </a:gs>
                    <a:gs pos="100000">
                      <a:srgbClr val="860000"/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85706" y="3357562"/>
            <a:ext cx="6400800" cy="642942"/>
          </a:xfrm>
        </p:spPr>
        <p:txBody>
          <a:bodyPr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zh-CN" altLang="en-US" sz="2400" b="0" kern="1200" cap="none" spc="0" dirty="0">
                <a:ln>
                  <a:noFill/>
                </a:ln>
                <a:solidFill>
                  <a:srgbClr val="3B3721"/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858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zh-CN" dirty="0" smtClean="0"/>
              <a:t>Kliknij, aby edytować style wzorca tekstu</a:t>
            </a:r>
          </a:p>
          <a:p>
            <a:pPr lvl="1"/>
            <a:r>
              <a:rPr lang="pl-PL" altLang="zh-CN" dirty="0" smtClean="0"/>
              <a:t>Drugi poziom</a:t>
            </a:r>
          </a:p>
          <a:p>
            <a:pPr lvl="2"/>
            <a:r>
              <a:rPr lang="pl-PL" altLang="zh-CN" dirty="0" smtClean="0"/>
              <a:t>Trzeci poziom</a:t>
            </a:r>
          </a:p>
          <a:p>
            <a:pPr lvl="3"/>
            <a:r>
              <a:rPr lang="pl-PL" altLang="zh-CN" dirty="0" smtClean="0"/>
              <a:t>Czwarty poziom</a:t>
            </a:r>
          </a:p>
          <a:p>
            <a:pPr lvl="4"/>
            <a:r>
              <a:rPr lang="pl-PL" altLang="zh-CN" dirty="0" smtClean="0"/>
              <a:t>Piąty poziom</a:t>
            </a:r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lum bright="40000"/>
          </a:blip>
          <a:srcRect/>
          <a:stretch>
            <a:fillRect/>
          </a:stretch>
        </p:blipFill>
        <p:spPr bwMode="auto">
          <a:xfrm>
            <a:off x="7452320" y="3229572"/>
            <a:ext cx="1656184" cy="3511796"/>
          </a:xfrm>
          <a:prstGeom prst="rect">
            <a:avLst/>
          </a:prstGeom>
          <a:solidFill>
            <a:schemeClr val="accent1">
              <a:alpha val="74001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zh-CN" altLang="en-US" sz="3200" b="1" kern="1200" dirty="0">
          <a:ln w="9000" cmpd="sng">
            <a:noFill/>
            <a:prstDash val="solid"/>
          </a:ln>
          <a:gradFill>
            <a:gsLst>
              <a:gs pos="0">
                <a:srgbClr val="C00000"/>
              </a:gs>
              <a:gs pos="43000">
                <a:srgbClr val="A20000"/>
              </a:gs>
              <a:gs pos="100000">
                <a:srgbClr val="860000"/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dianauka.pl/sasiedztwo_punktu" TargetMode="External"/><Relationship Id="rId3" Type="http://schemas.openxmlformats.org/officeDocument/2006/relationships/image" Target="../media/image4.gif"/><Relationship Id="rId7" Type="http://schemas.openxmlformats.org/officeDocument/2006/relationships/hyperlink" Target="http://www.medianauka.pl/" TargetMode="External"/><Relationship Id="rId2" Type="http://schemas.openxmlformats.org/officeDocument/2006/relationships/hyperlink" Target="http://www.youtube.com/watch?v=qdm7cxAl-L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pl/search?hl=pl&amp;source=hp&amp;q=granica+funkcji&amp;lr=&amp;aq=f&amp;aqi=g10&amp;aql=&amp;oq=&amp;gs_rfai=" TargetMode="External"/><Relationship Id="rId5" Type="http://schemas.openxmlformats.org/officeDocument/2006/relationships/hyperlink" Target="http://www.youtube.com/watch?v=lCq4Cax2Aas" TargetMode="External"/><Relationship Id="rId4" Type="http://schemas.openxmlformats.org/officeDocument/2006/relationships/hyperlink" Target="http://www.mathvids.com/lesson/mathhelp/392-limits-and-graph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g17.idl.pl/prezentacje/gr_ciagu.htm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youtube.com/watch?v=kEk2lHugTb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hyperlink" Target="http://www.medianauka.pl/otoczenie_punktu" TargetMode="External"/><Relationship Id="rId4" Type="http://schemas.openxmlformats.org/officeDocument/2006/relationships/hyperlink" Target="http://www.medianauka.pl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007194" cy="288032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9600" dirty="0" smtClean="0"/>
              <a:t>Granica </a:t>
            </a:r>
            <a:br>
              <a:rPr lang="pl-PL" altLang="zh-CN" sz="9600" dirty="0" smtClean="0"/>
            </a:br>
            <a:r>
              <a:rPr lang="pl-PL" altLang="zh-CN" sz="9600" dirty="0" smtClean="0"/>
              <a:t>          funkcji</a:t>
            </a:r>
            <a:r>
              <a:rPr lang="en-US" altLang="zh-CN" sz="9600" dirty="0" smtClean="0"/>
              <a:t> </a:t>
            </a:r>
            <a:br>
              <a:rPr lang="en-US" altLang="zh-CN" sz="9600" dirty="0" smtClean="0"/>
            </a:br>
            <a:endParaRPr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300850" y="1371415"/>
            <a:ext cx="8914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Granicę funkcji intuicyjnie i graficznie możemy rozumieć, jako</a:t>
            </a:r>
            <a:br>
              <a:rPr lang="pl-PL" sz="2400" dirty="0" smtClean="0"/>
            </a:br>
            <a:r>
              <a:rPr lang="pl-PL" sz="2400" dirty="0" smtClean="0"/>
              <a:t>punkt na wykresie (dokładnie wartość na osi Y) do którego</a:t>
            </a:r>
            <a:br>
              <a:rPr lang="pl-PL" sz="2400" dirty="0" smtClean="0"/>
            </a:br>
            <a:r>
              <a:rPr lang="pl-PL" sz="2400" dirty="0" smtClean="0"/>
              <a:t>„dojdziemy poruszając się po wykresie w kierunku punktu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”.  </a:t>
            </a:r>
            <a:endParaRPr lang="pl-PL" sz="2400" dirty="0"/>
          </a:p>
        </p:txBody>
      </p:sp>
      <p:grpSp>
        <p:nvGrpSpPr>
          <p:cNvPr id="5" name="Grupa 4"/>
          <p:cNvGrpSpPr/>
          <p:nvPr/>
        </p:nvGrpSpPr>
        <p:grpSpPr>
          <a:xfrm>
            <a:off x="928662" y="2714620"/>
            <a:ext cx="6215106" cy="3500462"/>
            <a:chOff x="714348" y="2017982"/>
            <a:chExt cx="6286544" cy="426853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2017982"/>
              <a:ext cx="6286544" cy="42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pole tekstowe 7"/>
            <p:cNvSpPr txBox="1"/>
            <p:nvPr/>
          </p:nvSpPr>
          <p:spPr>
            <a:xfrm>
              <a:off x="4972776" y="4714884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x</a:t>
              </a:r>
              <a:r>
                <a:rPr lang="pl-PL" baseline="-25000" dirty="0" smtClean="0"/>
                <a:t>0</a:t>
              </a:r>
              <a:endParaRPr lang="pl-PL" dirty="0"/>
            </a:p>
          </p:txBody>
        </p:sp>
      </p:grpSp>
      <p:sp>
        <p:nvSpPr>
          <p:cNvPr id="10" name="Strzałka w prawo 9"/>
          <p:cNvSpPr/>
          <p:nvPr/>
        </p:nvSpPr>
        <p:spPr>
          <a:xfrm rot="7501876">
            <a:off x="6099063" y="2946165"/>
            <a:ext cx="466817" cy="121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11"/>
          <p:cNvCxnSpPr/>
          <p:nvPr/>
        </p:nvCxnSpPr>
        <p:spPr>
          <a:xfrm rot="5400000">
            <a:off x="4964909" y="4679165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 rot="10800000">
            <a:off x="3000364" y="4357694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2714612" y="41433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</a:t>
            </a:r>
            <a:endParaRPr lang="pl-PL" dirty="0"/>
          </a:p>
        </p:txBody>
      </p:sp>
      <p:sp>
        <p:nvSpPr>
          <p:cNvPr id="15" name="Strzałka w prawo 14"/>
          <p:cNvSpPr/>
          <p:nvPr/>
        </p:nvSpPr>
        <p:spPr>
          <a:xfrm rot="20902991">
            <a:off x="4073075" y="4667814"/>
            <a:ext cx="466817" cy="121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9 -0.04514 C -0.02812 0.05301 -0.07968 0.15185 -0.0901 0.166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C 0.03107 -0.01366 0.06267 -0.02685 0.07621 -0.031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" name="Grupa 8"/>
          <p:cNvGrpSpPr/>
          <p:nvPr/>
        </p:nvGrpSpPr>
        <p:grpSpPr>
          <a:xfrm>
            <a:off x="285720" y="1196752"/>
            <a:ext cx="7412607" cy="1212470"/>
            <a:chOff x="285720" y="1359274"/>
            <a:chExt cx="7412607" cy="1212470"/>
          </a:xfrm>
        </p:grpSpPr>
        <p:sp>
          <p:nvSpPr>
            <p:cNvPr id="4" name="pole tekstowe 3"/>
            <p:cNvSpPr txBox="1"/>
            <p:nvPr/>
          </p:nvSpPr>
          <p:spPr>
            <a:xfrm>
              <a:off x="285720" y="1359274"/>
              <a:ext cx="74126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Jeśli ciąg {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} spełnia warunek 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 &gt;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  to,  granicę g </a:t>
              </a:r>
            </a:p>
            <a:p>
              <a:r>
                <a:rPr lang="pl-PL" sz="2400" dirty="0" smtClean="0"/>
                <a:t>nazywamy prawostronną</a:t>
              </a:r>
            </a:p>
          </p:txBody>
        </p:sp>
        <p:pic>
          <p:nvPicPr>
            <p:cNvPr id="35844" name="Picture 4" descr="http://www.medianauka.pl/skrypty/mimetex.cgi?\lim_%7bx\to%20x_0%20+%7d%7bf(x)%7d=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9058" y="2000240"/>
              <a:ext cx="2286016" cy="571504"/>
            </a:xfrm>
            <a:prstGeom prst="rect">
              <a:avLst/>
            </a:prstGeom>
            <a:noFill/>
          </p:spPr>
        </p:pic>
      </p:grpSp>
      <p:grpSp>
        <p:nvGrpSpPr>
          <p:cNvPr id="10" name="Grupa 9"/>
          <p:cNvGrpSpPr/>
          <p:nvPr/>
        </p:nvGrpSpPr>
        <p:grpSpPr>
          <a:xfrm>
            <a:off x="428596" y="2492896"/>
            <a:ext cx="7643866" cy="1214446"/>
            <a:chOff x="428596" y="2786058"/>
            <a:chExt cx="7643866" cy="1214446"/>
          </a:xfrm>
        </p:grpSpPr>
        <p:pic>
          <p:nvPicPr>
            <p:cNvPr id="35842" name="Picture 2" descr="http://www.medianauka.pl/skrypty/mimetex.cgi?\lim_%7bx\to%20x_0%20-%7d%7bf(x)%7d=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71934" y="3500438"/>
              <a:ext cx="2143140" cy="500066"/>
            </a:xfrm>
            <a:prstGeom prst="rect">
              <a:avLst/>
            </a:prstGeom>
            <a:noFill/>
          </p:spPr>
        </p:pic>
        <p:sp>
          <p:nvSpPr>
            <p:cNvPr id="8" name="Prostokąt 7"/>
            <p:cNvSpPr/>
            <p:nvPr/>
          </p:nvSpPr>
          <p:spPr>
            <a:xfrm>
              <a:off x="428596" y="2786058"/>
              <a:ext cx="764386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400" dirty="0" smtClean="0"/>
                <a:t>Jeśli ciąg {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} spełnia warunek 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 &lt;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  to</a:t>
              </a:r>
              <a:r>
                <a:rPr lang="pl-PL" sz="2400" smtClean="0"/>
                <a:t>,  </a:t>
              </a:r>
              <a:r>
                <a:rPr lang="pl-PL" sz="2400" dirty="0" smtClean="0"/>
                <a:t>granicę g </a:t>
              </a:r>
            </a:p>
            <a:p>
              <a:r>
                <a:rPr lang="pl-PL" sz="2400" dirty="0" smtClean="0"/>
                <a:t>nazywamy lewostronną</a:t>
              </a: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428596" y="3966155"/>
            <a:ext cx="7086812" cy="2034607"/>
            <a:chOff x="428596" y="3966155"/>
            <a:chExt cx="7086812" cy="2034607"/>
          </a:xfrm>
        </p:grpSpPr>
        <p:sp>
          <p:nvSpPr>
            <p:cNvPr id="11" name="pole tekstowe 10"/>
            <p:cNvSpPr txBox="1"/>
            <p:nvPr/>
          </p:nvSpPr>
          <p:spPr>
            <a:xfrm>
              <a:off x="428596" y="3966155"/>
              <a:ext cx="708681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Funkcja ma punkcie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granicę wtedy i tylko wtedy,</a:t>
              </a:r>
              <a:br>
                <a:rPr lang="pl-PL" sz="2400" dirty="0" smtClean="0"/>
              </a:br>
              <a:r>
                <a:rPr lang="pl-PL" sz="2400" dirty="0" smtClean="0"/>
                <a:t>gdy granice lewo- i prawostronna w tym punkcie </a:t>
              </a:r>
              <a:br>
                <a:rPr lang="pl-PL" sz="2400" dirty="0" smtClean="0"/>
              </a:br>
              <a:r>
                <a:rPr lang="pl-PL" sz="2400" dirty="0" smtClean="0"/>
                <a:t> są równe !!! .</a:t>
              </a:r>
              <a:endParaRPr lang="pl-PL" sz="2400" dirty="0"/>
            </a:p>
          </p:txBody>
        </p:sp>
        <p:pic>
          <p:nvPicPr>
            <p:cNvPr id="23553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3108" y="5143512"/>
              <a:ext cx="4572000" cy="857250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</a:t>
            </a:r>
            <a:r>
              <a:rPr lang="pl-PL" altLang="zh-CN" sz="3600" dirty="0" err="1" smtClean="0"/>
              <a:t>asymtoty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428596" y="1383557"/>
            <a:ext cx="7316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Jeśli granicą jest „nieskończoność”, to mówimy, że </a:t>
            </a:r>
            <a:br>
              <a:rPr lang="pl-PL" sz="2400" dirty="0" smtClean="0"/>
            </a:br>
            <a:r>
              <a:rPr lang="pl-PL" sz="2400" dirty="0" smtClean="0"/>
              <a:t>funkcja ma granicę niewłaściwą w punkcie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 .</a:t>
            </a:r>
            <a:endParaRPr lang="pl-PL" sz="2400" dirty="0"/>
          </a:p>
        </p:txBody>
      </p:sp>
      <p:grpSp>
        <p:nvGrpSpPr>
          <p:cNvPr id="22" name="Grupa 21"/>
          <p:cNvGrpSpPr/>
          <p:nvPr/>
        </p:nvGrpSpPr>
        <p:grpSpPr>
          <a:xfrm>
            <a:off x="1500166" y="2358224"/>
            <a:ext cx="5257800" cy="3856858"/>
            <a:chOff x="1500166" y="2358224"/>
            <a:chExt cx="5257800" cy="3856858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00166" y="2366982"/>
              <a:ext cx="5257800" cy="384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6" name="Łącznik prosty 15"/>
            <p:cNvCxnSpPr/>
            <p:nvPr/>
          </p:nvCxnSpPr>
          <p:spPr>
            <a:xfrm rot="5400000" flipH="1" flipV="1">
              <a:off x="2500298" y="4214818"/>
              <a:ext cx="3714776" cy="1588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ze strzałką 19"/>
            <p:cNvCxnSpPr/>
            <p:nvPr/>
          </p:nvCxnSpPr>
          <p:spPr>
            <a:xfrm rot="10800000" flipV="1">
              <a:off x="4357686" y="3500438"/>
              <a:ext cx="71438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pole tekstowe 20"/>
            <p:cNvSpPr txBox="1"/>
            <p:nvPr/>
          </p:nvSpPr>
          <p:spPr>
            <a:xfrm>
              <a:off x="5143504" y="3357562"/>
              <a:ext cx="1492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Asymtota</a:t>
              </a:r>
              <a:r>
                <a:rPr lang="pl-PL" dirty="0" smtClean="0"/>
                <a:t> </a:t>
              </a:r>
              <a:br>
                <a:rPr lang="pl-PL" dirty="0" smtClean="0"/>
              </a:br>
              <a:r>
                <a:rPr lang="pl-PL" dirty="0" smtClean="0"/>
                <a:t>       pionowa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asymptoty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Grupa 13"/>
          <p:cNvGrpSpPr/>
          <p:nvPr/>
        </p:nvGrpSpPr>
        <p:grpSpPr>
          <a:xfrm>
            <a:off x="509457" y="1348748"/>
            <a:ext cx="5562741" cy="1080120"/>
            <a:chOff x="449419" y="5085184"/>
            <a:chExt cx="5562741" cy="1080120"/>
          </a:xfrm>
        </p:grpSpPr>
        <p:sp>
          <p:nvSpPr>
            <p:cNvPr id="13" name="pole tekstowe 12"/>
            <p:cNvSpPr txBox="1"/>
            <p:nvPr/>
          </p:nvSpPr>
          <p:spPr>
            <a:xfrm>
              <a:off x="449419" y="5085184"/>
              <a:ext cx="55627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Analogicznie określamy granicę funkcji </a:t>
              </a:r>
              <a:br>
                <a:rPr lang="pl-PL" sz="2400" dirty="0" smtClean="0"/>
              </a:br>
              <a:r>
                <a:rPr lang="pl-PL" sz="2400" dirty="0" smtClean="0"/>
                <a:t>w nieskończoności </a:t>
              </a:r>
              <a:endParaRPr lang="pl-PL" sz="2400" dirty="0"/>
            </a:p>
          </p:txBody>
        </p:sp>
        <p:pic>
          <p:nvPicPr>
            <p:cNvPr id="20482" name="Picture 2" descr="http://www.medianauka.pl/skrypty/mimetex.cgi?\lim_%7bx\to%20\infty%7d%7bf(x)%7d=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8552" y="5733256"/>
              <a:ext cx="1953608" cy="432048"/>
            </a:xfrm>
            <a:prstGeom prst="rect">
              <a:avLst/>
            </a:prstGeom>
            <a:noFill/>
          </p:spPr>
        </p:pic>
      </p:grpSp>
      <p:grpSp>
        <p:nvGrpSpPr>
          <p:cNvPr id="17" name="Grupa 16"/>
          <p:cNvGrpSpPr/>
          <p:nvPr/>
        </p:nvGrpSpPr>
        <p:grpSpPr>
          <a:xfrm>
            <a:off x="142877" y="2777214"/>
            <a:ext cx="7143767" cy="2785385"/>
            <a:chOff x="142877" y="2777214"/>
            <a:chExt cx="7143767" cy="2785385"/>
          </a:xfrm>
        </p:grpSpPr>
        <p:pic>
          <p:nvPicPr>
            <p:cNvPr id="2969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77" y="2777214"/>
              <a:ext cx="7143767" cy="2785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2" name="Łącznik prosty 11"/>
            <p:cNvCxnSpPr/>
            <p:nvPr/>
          </p:nvCxnSpPr>
          <p:spPr>
            <a:xfrm>
              <a:off x="214282" y="3998916"/>
              <a:ext cx="7072362" cy="1588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ze strzałką 14"/>
            <p:cNvCxnSpPr/>
            <p:nvPr/>
          </p:nvCxnSpPr>
          <p:spPr>
            <a:xfrm rot="5400000">
              <a:off x="4429124" y="3643314"/>
              <a:ext cx="428628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pole tekstowe 15"/>
            <p:cNvSpPr txBox="1"/>
            <p:nvPr/>
          </p:nvSpPr>
          <p:spPr>
            <a:xfrm>
              <a:off x="4572000" y="3139859"/>
              <a:ext cx="1505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Asymtota</a:t>
              </a:r>
              <a:r>
                <a:rPr lang="pl-PL" dirty="0" smtClean="0"/>
                <a:t> </a:t>
              </a:r>
              <a:br>
                <a:rPr lang="pl-PL" dirty="0" smtClean="0"/>
              </a:br>
              <a:r>
                <a:rPr lang="pl-PL" dirty="0" smtClean="0"/>
                <a:t>       pozioma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media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2786050" y="1500174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lekcja video EN</a:t>
            </a:r>
            <a:endParaRPr lang="pl-PL" dirty="0"/>
          </a:p>
        </p:txBody>
      </p:sp>
      <p:grpSp>
        <p:nvGrpSpPr>
          <p:cNvPr id="8" name="Grupa 7"/>
          <p:cNvGrpSpPr/>
          <p:nvPr/>
        </p:nvGrpSpPr>
        <p:grpSpPr>
          <a:xfrm>
            <a:off x="1571604" y="1428736"/>
            <a:ext cx="1199367" cy="777065"/>
            <a:chOff x="1928794" y="3786190"/>
            <a:chExt cx="1199367" cy="777065"/>
          </a:xfrm>
        </p:grpSpPr>
        <p:pic>
          <p:nvPicPr>
            <p:cNvPr id="5" name="Obraz 4" descr="iexplore.gif">
              <a:hlinkClick r:id="rId2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6" name="pole tekstowe 5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9" name="pole tekstowe 8"/>
          <p:cNvSpPr txBox="1"/>
          <p:nvPr/>
        </p:nvSpPr>
        <p:spPr>
          <a:xfrm>
            <a:off x="2786050" y="2509059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lekcja video EN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1571604" y="2437621"/>
            <a:ext cx="1199367" cy="777065"/>
            <a:chOff x="1928794" y="3786190"/>
            <a:chExt cx="1199367" cy="777065"/>
          </a:xfrm>
        </p:grpSpPr>
        <p:pic>
          <p:nvPicPr>
            <p:cNvPr id="11" name="Obraz 10" descr="iexplore.gif">
              <a:hlinkClick r:id="rId4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12" name="pole tekstowe 11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13" name="pole tekstowe 12"/>
          <p:cNvSpPr txBox="1"/>
          <p:nvPr/>
        </p:nvSpPr>
        <p:spPr>
          <a:xfrm>
            <a:off x="2786050" y="3571876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lekcja video EN</a:t>
            </a:r>
            <a:endParaRPr lang="pl-PL" dirty="0"/>
          </a:p>
        </p:txBody>
      </p:sp>
      <p:grpSp>
        <p:nvGrpSpPr>
          <p:cNvPr id="14" name="Grupa 13"/>
          <p:cNvGrpSpPr/>
          <p:nvPr/>
        </p:nvGrpSpPr>
        <p:grpSpPr>
          <a:xfrm>
            <a:off x="1571604" y="3500438"/>
            <a:ext cx="1199367" cy="777065"/>
            <a:chOff x="1928794" y="3786190"/>
            <a:chExt cx="1199367" cy="777065"/>
          </a:xfrm>
        </p:grpSpPr>
        <p:pic>
          <p:nvPicPr>
            <p:cNvPr id="15" name="Obraz 14" descr="iexplore.gif">
              <a:hlinkClick r:id="rId5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16" name="pole tekstowe 15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17" name="pole tekstowe 16"/>
          <p:cNvSpPr txBox="1"/>
          <p:nvPr/>
        </p:nvSpPr>
        <p:spPr>
          <a:xfrm>
            <a:off x="2786050" y="4572008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</a:t>
            </a:r>
            <a:r>
              <a:rPr lang="pl-PL" dirty="0" err="1" smtClean="0"/>
              <a:t>google</a:t>
            </a:r>
            <a:r>
              <a:rPr lang="pl-PL" dirty="0" smtClean="0"/>
              <a:t> PL</a:t>
            </a:r>
            <a:endParaRPr lang="pl-PL" dirty="0"/>
          </a:p>
        </p:txBody>
      </p:sp>
      <p:grpSp>
        <p:nvGrpSpPr>
          <p:cNvPr id="18" name="Grupa 17"/>
          <p:cNvGrpSpPr/>
          <p:nvPr/>
        </p:nvGrpSpPr>
        <p:grpSpPr>
          <a:xfrm>
            <a:off x="1571604" y="4500570"/>
            <a:ext cx="1199367" cy="777065"/>
            <a:chOff x="1928794" y="3786190"/>
            <a:chExt cx="1199367" cy="777065"/>
          </a:xfrm>
        </p:grpSpPr>
        <p:pic>
          <p:nvPicPr>
            <p:cNvPr id="19" name="Obraz 18" descr="iexplore.gif">
              <a:hlinkClick r:id="rId6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20" name="pole tekstowe 19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21" name="pole tekstowe 20"/>
          <p:cNvSpPr txBox="1"/>
          <p:nvPr/>
        </p:nvSpPr>
        <p:spPr>
          <a:xfrm>
            <a:off x="2786050" y="5652331"/>
            <a:ext cx="40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</a:t>
            </a:r>
            <a:r>
              <a:rPr lang="pl-PL" dirty="0" err="1" smtClean="0">
                <a:hlinkClick r:id="rId7"/>
              </a:rPr>
              <a:t>www.medianauka.pl</a:t>
            </a:r>
            <a:endParaRPr lang="pl-PL" dirty="0"/>
          </a:p>
        </p:txBody>
      </p:sp>
      <p:grpSp>
        <p:nvGrpSpPr>
          <p:cNvPr id="22" name="Grupa 21"/>
          <p:cNvGrpSpPr/>
          <p:nvPr/>
        </p:nvGrpSpPr>
        <p:grpSpPr>
          <a:xfrm>
            <a:off x="1571604" y="5580893"/>
            <a:ext cx="1199367" cy="777065"/>
            <a:chOff x="1928794" y="3786190"/>
            <a:chExt cx="1199367" cy="777065"/>
          </a:xfrm>
        </p:grpSpPr>
        <p:pic>
          <p:nvPicPr>
            <p:cNvPr id="23" name="Obraz 22" descr="iexplore.gif">
              <a:hlinkClick r:id="rId8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24" name="pole tekstowe 23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przykłady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634065" y="1071546"/>
            <a:ext cx="8438529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Proszę narysować wykres funkcji, który: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w punkcie równą wartości funkcji 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w punkcie, ale nie ma w tym punkcie wartości </a:t>
            </a:r>
            <a:br>
              <a:rPr lang="pl-PL" sz="2400" dirty="0" smtClean="0"/>
            </a:br>
            <a:r>
              <a:rPr lang="pl-PL" sz="2400" dirty="0" smtClean="0"/>
              <a:t>(punkt spoza dziedziny)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różną od wartości w punkcie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wartość w punkcie, ma granice jednostronne, </a:t>
            </a:r>
            <a:br>
              <a:rPr lang="pl-PL" sz="2400" dirty="0" smtClean="0"/>
            </a:br>
            <a:r>
              <a:rPr lang="pl-PL" sz="2400" dirty="0" smtClean="0"/>
              <a:t>ale nie ma granicy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granice jednostronne, nie ma granicy i </a:t>
            </a:r>
            <a:br>
              <a:rPr lang="pl-PL" sz="2400" dirty="0" smtClean="0"/>
            </a:br>
            <a:r>
              <a:rPr lang="pl-PL" sz="2400" dirty="0" smtClean="0"/>
              <a:t>nie ma wartości w punkcie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granice jednostronne niewłaściwe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lewostronna niewłaściwą, </a:t>
            </a:r>
            <a:br>
              <a:rPr lang="pl-PL" sz="2400" dirty="0" smtClean="0"/>
            </a:br>
            <a:r>
              <a:rPr lang="pl-PL" sz="2400" dirty="0" smtClean="0"/>
              <a:t>a prawostronną właściwą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dwie różne asymptoty pionowe i dwie różne </a:t>
            </a:r>
            <a:br>
              <a:rPr lang="pl-PL" sz="2400" dirty="0" smtClean="0"/>
            </a:br>
            <a:r>
              <a:rPr lang="pl-PL" sz="2400" dirty="0" smtClean="0"/>
              <a:t>poziome 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1045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1. Jeśli jest to możliwe, to wstawiamy punkt</a:t>
            </a:r>
            <a:br>
              <a:rPr lang="pl-PL" sz="2400" dirty="0" smtClean="0"/>
            </a:br>
            <a:r>
              <a:rPr lang="pl-PL" sz="2400" dirty="0" smtClean="0"/>
              <a:t>do wzoru i obliczamy granicę </a:t>
            </a:r>
            <a:br>
              <a:rPr lang="pl-PL" sz="2400" dirty="0" smtClean="0"/>
            </a:br>
            <a:r>
              <a:rPr lang="pl-PL" sz="2400" dirty="0" smtClean="0"/>
              <a:t>(wartość funkcji = granica funkcji)  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571500" y="2728912"/>
          <a:ext cx="2914650" cy="557212"/>
        </p:xfrm>
        <a:graphic>
          <a:graphicData uri="http://schemas.openxmlformats.org/presentationml/2006/ole">
            <p:oleObj spid="_x0000_s19458" name="Równanie" r:id="rId3" imgW="1460160" imgH="27936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614361" y="4267211"/>
          <a:ext cx="3743325" cy="661987"/>
        </p:xfrm>
        <a:graphic>
          <a:graphicData uri="http://schemas.openxmlformats.org/presentationml/2006/ole">
            <p:oleObj spid="_x0000_s19459" name="Równanie" r:id="rId4" imgW="1866600" imgH="33012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42938" y="3376618"/>
          <a:ext cx="2846387" cy="838200"/>
        </p:xfrm>
        <a:graphic>
          <a:graphicData uri="http://schemas.openxmlformats.org/presentationml/2006/ole">
            <p:oleObj spid="_x0000_s19460" name="Równanie" r:id="rId5" imgW="1422360" imgH="41904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071538" y="5000636"/>
          <a:ext cx="6323013" cy="1320800"/>
        </p:xfrm>
        <a:graphic>
          <a:graphicData uri="http://schemas.openxmlformats.org/presentationml/2006/ole">
            <p:oleObj spid="_x0000_s19461" name="Równanie" r:id="rId6" imgW="316224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6704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2. Jeśli nie jest możliwe wstawienie punktu</a:t>
            </a:r>
            <a:br>
              <a:rPr lang="pl-PL" sz="2400" dirty="0" smtClean="0"/>
            </a:br>
            <a:r>
              <a:rPr lang="pl-PL" sz="2400" dirty="0" smtClean="0"/>
              <a:t>do wzoru, to przekształcamy wzór funkcji </a:t>
            </a:r>
            <a:br>
              <a:rPr lang="pl-PL" sz="2400" dirty="0" smtClean="0"/>
            </a:br>
            <a:r>
              <a:rPr lang="pl-PL" sz="2400" dirty="0" smtClean="0"/>
              <a:t>(granice z symbolami nieoznaczonymi typu     ) 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6411927" y="1857364"/>
          <a:ext cx="303213" cy="785812"/>
        </p:xfrm>
        <a:graphic>
          <a:graphicData uri="http://schemas.openxmlformats.org/presentationml/2006/ole">
            <p:oleObj spid="_x0000_s30722" name="Równanie" r:id="rId3" imgW="152280" imgH="39348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42844" y="3714752"/>
          <a:ext cx="7207250" cy="915988"/>
        </p:xfrm>
        <a:graphic>
          <a:graphicData uri="http://schemas.openxmlformats.org/presentationml/2006/ole">
            <p:oleObj spid="_x0000_s30723" name="Równanie" r:id="rId4" imgW="3593880" imgH="45720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468326" y="2643182"/>
          <a:ext cx="6175376" cy="838200"/>
        </p:xfrm>
        <a:graphic>
          <a:graphicData uri="http://schemas.openxmlformats.org/presentationml/2006/ole">
            <p:oleObj spid="_x0000_s30724" name="Równanie" r:id="rId5" imgW="3085920" imgH="41904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427038" y="4927600"/>
          <a:ext cx="6678612" cy="787400"/>
        </p:xfrm>
        <a:graphic>
          <a:graphicData uri="http://schemas.openxmlformats.org/presentationml/2006/ole">
            <p:oleObj spid="_x0000_s30725" name="Równanie" r:id="rId6" imgW="3340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1141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3. Jeśli nie jest możliwe wstawienie punktu</a:t>
            </a:r>
            <a:br>
              <a:rPr lang="pl-PL" sz="2400" dirty="0" smtClean="0"/>
            </a:br>
            <a:r>
              <a:rPr lang="pl-PL" sz="2400" dirty="0" smtClean="0"/>
              <a:t>do wzoru, to przekształcamy wzór funkcji </a:t>
            </a:r>
            <a:br>
              <a:rPr lang="pl-PL" sz="2400" dirty="0" smtClean="0"/>
            </a:br>
            <a:r>
              <a:rPr lang="pl-PL" sz="2400" dirty="0" smtClean="0"/>
              <a:t>(analogicznie do usuwania niewymierności)</a:t>
            </a:r>
            <a:endParaRPr lang="pl-PL" sz="2400" dirty="0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57158" y="4429125"/>
          <a:ext cx="7256463" cy="1831975"/>
        </p:xfrm>
        <a:graphic>
          <a:graphicData uri="http://schemas.openxmlformats.org/presentationml/2006/ole">
            <p:oleObj spid="_x0000_s35843" name="Równanie" r:id="rId3" imgW="3619440" imgH="91440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85720" y="2571744"/>
          <a:ext cx="5614988" cy="1778000"/>
        </p:xfrm>
        <a:graphic>
          <a:graphicData uri="http://schemas.openxmlformats.org/presentationml/2006/ole">
            <p:oleObj spid="_x0000_s35844" name="Równanie" r:id="rId4" imgW="280656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397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4. Granice funkcji w nieskończoności liczymy </a:t>
            </a:r>
            <a:br>
              <a:rPr lang="pl-PL" sz="2400" dirty="0" smtClean="0"/>
            </a:br>
            <a:r>
              <a:rPr lang="pl-PL" sz="2400" dirty="0" smtClean="0"/>
              <a:t>tak samo jak granicę ciągu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571472" y="2357430"/>
          <a:ext cx="2078037" cy="557213"/>
        </p:xfrm>
        <a:graphic>
          <a:graphicData uri="http://schemas.openxmlformats.org/presentationml/2006/ole">
            <p:oleObj spid="_x0000_s31746" name="Równanie" r:id="rId3" imgW="1041120" imgH="27936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38156" y="2928934"/>
          <a:ext cx="3176588" cy="1524000"/>
        </p:xfrm>
        <a:graphic>
          <a:graphicData uri="http://schemas.openxmlformats.org/presentationml/2006/ole">
            <p:oleObj spid="_x0000_s31748" name="Równanie" r:id="rId4" imgW="1587240" imgH="76176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377825" y="4470400"/>
          <a:ext cx="6780213" cy="1524000"/>
        </p:xfrm>
        <a:graphic>
          <a:graphicData uri="http://schemas.openxmlformats.org/presentationml/2006/ole">
            <p:oleObj spid="_x0000_s31749" name="Równanie" r:id="rId5" imgW="3390840" imgH="761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Tematyka zajęć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1063977" y="1412776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O czym będziemy mówili: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043608" y="1988840"/>
            <a:ext cx="601959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granicy ciągu liczbowego (przypomnienie z klasy II)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granicy funkcji 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graficznej interpretacji granicy funkcji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asymptotach wykresów funkcji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metodach obliczania granic funkcji</a:t>
            </a:r>
          </a:p>
          <a:p>
            <a:pPr marL="342900" indent="-342900">
              <a:buFont typeface="+mj-lt"/>
              <a:buAutoNum type="arabicPeriod"/>
            </a:pPr>
            <a:endParaRPr lang="pl-PL" dirty="0" smtClean="0"/>
          </a:p>
          <a:p>
            <a:pPr marL="342900" indent="-342900"/>
            <a:r>
              <a:rPr lang="pl-PL" b="1" dirty="0" smtClean="0"/>
              <a:t>Co powinieneś rozumieć:</a:t>
            </a:r>
          </a:p>
          <a:p>
            <a:pPr marL="342900" indent="-342900"/>
            <a:endParaRPr lang="pl-P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l-PL" dirty="0" smtClean="0"/>
              <a:t>Co to jest granica funkcji</a:t>
            </a:r>
          </a:p>
          <a:p>
            <a:pPr marL="342900" indent="-342900">
              <a:buFont typeface="+mj-lt"/>
              <a:buAutoNum type="arabicPeriod"/>
            </a:pPr>
            <a:endParaRPr lang="pl-PL" dirty="0" smtClean="0"/>
          </a:p>
          <a:p>
            <a:pPr marL="342900" indent="-342900"/>
            <a:r>
              <a:rPr lang="pl-PL" b="1" dirty="0" smtClean="0"/>
              <a:t>Co powinieneś umieć:</a:t>
            </a:r>
          </a:p>
          <a:p>
            <a:pPr marL="342900" indent="-342900"/>
            <a:endParaRPr lang="pl-P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l-PL" dirty="0" smtClean="0"/>
              <a:t>Obliczać granice funkcji</a:t>
            </a:r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227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5. Granicę niewłaściwą funkcji wyznaczamy </a:t>
            </a:r>
            <a:br>
              <a:rPr lang="pl-PL" sz="2400" dirty="0" smtClean="0"/>
            </a:br>
            <a:r>
              <a:rPr lang="pl-PL" sz="2400" dirty="0" smtClean="0"/>
              <a:t>przez „szacowanie”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1071538" y="2214554"/>
          <a:ext cx="2887663" cy="860425"/>
        </p:xfrm>
        <a:graphic>
          <a:graphicData uri="http://schemas.openxmlformats.org/presentationml/2006/ole">
            <p:oleObj spid="_x0000_s34818" name="Równanie" r:id="rId3" imgW="1447560" imgH="43164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1041395" y="3429000"/>
          <a:ext cx="2744787" cy="889000"/>
        </p:xfrm>
        <a:graphic>
          <a:graphicData uri="http://schemas.openxmlformats.org/presentationml/2006/ole">
            <p:oleObj spid="_x0000_s34819" name="Równanie" r:id="rId4" imgW="1371600" imgH="44424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071538" y="4643446"/>
          <a:ext cx="2794000" cy="863600"/>
        </p:xfrm>
        <a:graphic>
          <a:graphicData uri="http://schemas.openxmlformats.org/presentationml/2006/ole">
            <p:oleObj spid="_x0000_s34820" name="Równanie" r:id="rId5" imgW="13968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pole tekstowe 4"/>
          <p:cNvSpPr txBox="1"/>
          <p:nvPr/>
        </p:nvSpPr>
        <p:spPr>
          <a:xfrm>
            <a:off x="2857488" y="2738620"/>
            <a:ext cx="290829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4400" b="1" dirty="0" smtClean="0"/>
              <a:t>Dziękuję.</a:t>
            </a:r>
            <a:endParaRPr lang="pl-PL" sz="4400" b="1" dirty="0" smtClean="0"/>
          </a:p>
          <a:p>
            <a:endParaRPr lang="pl-PL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ciągu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pole tekstowe 31"/>
          <p:cNvSpPr txBox="1"/>
          <p:nvPr/>
        </p:nvSpPr>
        <p:spPr>
          <a:xfrm>
            <a:off x="500034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500186" y="1643050"/>
            <a:ext cx="74334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 dirty="0"/>
              <a:t>Weźmy pod uwagę prostą (oś liczbową</a:t>
            </a:r>
            <a:r>
              <a:rPr lang="pl-PL" sz="2400" dirty="0" smtClean="0"/>
              <a:t>) </a:t>
            </a:r>
            <a:endParaRPr lang="pl-PL" sz="2400" dirty="0"/>
          </a:p>
          <a:p>
            <a:r>
              <a:rPr lang="pl-PL" sz="2400" dirty="0"/>
              <a:t> </a:t>
            </a:r>
            <a:r>
              <a:rPr lang="pl-PL" sz="2400" dirty="0" smtClean="0"/>
              <a:t>na </a:t>
            </a:r>
            <a:r>
              <a:rPr lang="pl-PL" sz="2400" dirty="0"/>
              <a:t>której zaznaczono punkt a </a:t>
            </a:r>
            <a:r>
              <a:rPr lang="pl-PL" sz="2400" dirty="0" smtClean="0"/>
              <a:t> i </a:t>
            </a:r>
            <a:r>
              <a:rPr lang="pl-PL" sz="2400" dirty="0"/>
              <a:t>dowolną </a:t>
            </a:r>
            <a:r>
              <a:rPr lang="pl-PL" sz="2400" dirty="0" smtClean="0"/>
              <a:t>liczbę E&gt;0  </a:t>
            </a:r>
            <a:endParaRPr lang="pl-PL" sz="2400" dirty="0"/>
          </a:p>
        </p:txBody>
      </p:sp>
      <p:grpSp>
        <p:nvGrpSpPr>
          <p:cNvPr id="14" name="Grupa 13"/>
          <p:cNvGrpSpPr/>
          <p:nvPr/>
        </p:nvGrpSpPr>
        <p:grpSpPr>
          <a:xfrm>
            <a:off x="357158" y="3000372"/>
            <a:ext cx="6643734" cy="2533366"/>
            <a:chOff x="357158" y="3000372"/>
            <a:chExt cx="6643734" cy="2533366"/>
          </a:xfrm>
        </p:grpSpPr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571472" y="3000372"/>
              <a:ext cx="573586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 u="sng" dirty="0"/>
                <a:t>DEFINICJA</a:t>
              </a:r>
            </a:p>
            <a:p>
              <a:r>
                <a:rPr lang="pl-PL" sz="2400" dirty="0"/>
                <a:t>Przedział otwarty  </a:t>
              </a:r>
              <a:r>
                <a:rPr lang="pl-PL" sz="2400" dirty="0" smtClean="0"/>
                <a:t>(</a:t>
              </a:r>
              <a:r>
                <a:rPr lang="pl-PL" sz="2400" dirty="0" err="1" smtClean="0"/>
                <a:t>a-E,a+E</a:t>
              </a:r>
              <a:r>
                <a:rPr lang="pl-PL" sz="2400" dirty="0" smtClean="0"/>
                <a:t>) nazywamy </a:t>
              </a:r>
              <a:endParaRPr lang="pl-PL" sz="2400" dirty="0"/>
            </a:p>
            <a:p>
              <a:r>
                <a:rPr lang="pl-PL" sz="2400" dirty="0"/>
                <a:t>otoczeniem punktu a.</a:t>
              </a:r>
            </a:p>
          </p:txBody>
        </p:sp>
        <p:grpSp>
          <p:nvGrpSpPr>
            <p:cNvPr id="48" name="Grupa 47"/>
            <p:cNvGrpSpPr/>
            <p:nvPr/>
          </p:nvGrpSpPr>
          <p:grpSpPr>
            <a:xfrm>
              <a:off x="357158" y="4857759"/>
              <a:ext cx="6643734" cy="675979"/>
              <a:chOff x="642910" y="4786322"/>
              <a:chExt cx="7467600" cy="742108"/>
            </a:xfrm>
          </p:grpSpPr>
          <p:sp>
            <p:nvSpPr>
              <p:cNvPr id="40" name="Line 6"/>
              <p:cNvSpPr>
                <a:spLocks noChangeShapeType="1"/>
              </p:cNvSpPr>
              <p:nvPr/>
            </p:nvSpPr>
            <p:spPr bwMode="auto">
              <a:xfrm>
                <a:off x="642910" y="4938722"/>
                <a:ext cx="7467600" cy="0"/>
              </a:xfrm>
              <a:prstGeom prst="line">
                <a:avLst/>
              </a:prstGeom>
              <a:ln>
                <a:headEnd/>
                <a:tailEnd type="triangle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1" name="Line 7"/>
              <p:cNvSpPr>
                <a:spLocks noChangeShapeType="1"/>
              </p:cNvSpPr>
              <p:nvPr/>
            </p:nvSpPr>
            <p:spPr bwMode="auto">
              <a:xfrm>
                <a:off x="4148110" y="4786322"/>
                <a:ext cx="0" cy="304800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2" name="Line 8"/>
              <p:cNvSpPr>
                <a:spLocks noChangeShapeType="1"/>
              </p:cNvSpPr>
              <p:nvPr/>
            </p:nvSpPr>
            <p:spPr bwMode="auto">
              <a:xfrm>
                <a:off x="5672110" y="4786322"/>
                <a:ext cx="0" cy="304800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3" name="Line 9"/>
              <p:cNvSpPr>
                <a:spLocks noChangeShapeType="1"/>
              </p:cNvSpPr>
              <p:nvPr/>
            </p:nvSpPr>
            <p:spPr bwMode="auto">
              <a:xfrm>
                <a:off x="2776510" y="4786322"/>
                <a:ext cx="0" cy="304800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6" name="Text Box 12"/>
              <p:cNvSpPr txBox="1">
                <a:spLocks noChangeArrowheads="1"/>
              </p:cNvSpPr>
              <p:nvPr/>
            </p:nvSpPr>
            <p:spPr bwMode="auto">
              <a:xfrm>
                <a:off x="2409439" y="5021602"/>
                <a:ext cx="3760687" cy="5068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 dirty="0" smtClean="0"/>
                  <a:t>a-E           a            </a:t>
                </a:r>
                <a:r>
                  <a:rPr lang="pl-PL" sz="2400" dirty="0" err="1" smtClean="0"/>
                  <a:t>a+E</a:t>
                </a:r>
                <a:endParaRPr lang="pl-PL" sz="2400" dirty="0"/>
              </a:p>
            </p:txBody>
          </p:sp>
          <p:sp>
            <p:nvSpPr>
              <p:cNvPr id="47" name="Line 13"/>
              <p:cNvSpPr>
                <a:spLocks noChangeShapeType="1"/>
              </p:cNvSpPr>
              <p:nvPr/>
            </p:nvSpPr>
            <p:spPr bwMode="auto">
              <a:xfrm>
                <a:off x="2776510" y="4938722"/>
                <a:ext cx="289560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pl-PL" sz="1200">
                  <a:ln w="762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ciągu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93720" y="1071546"/>
            <a:ext cx="8921750" cy="176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dirty="0"/>
              <a:t>Zwrot</a:t>
            </a:r>
            <a:r>
              <a:rPr lang="pl-PL" sz="2400" dirty="0" smtClean="0"/>
              <a:t>:</a:t>
            </a:r>
            <a:r>
              <a:rPr lang="pl-PL" sz="2400" b="1" dirty="0" smtClean="0"/>
              <a:t>  </a:t>
            </a:r>
            <a:r>
              <a:rPr lang="pl-PL" sz="2400" b="1" dirty="0"/>
              <a:t>„prawie wszystkie wyrazy ciągu” </a:t>
            </a:r>
            <a:r>
              <a:rPr lang="pl-PL" sz="2800" b="1" dirty="0" smtClean="0"/>
              <a:t/>
            </a:r>
            <a:br>
              <a:rPr lang="pl-PL" sz="2800" b="1" dirty="0" smtClean="0"/>
            </a:br>
            <a:endParaRPr lang="pl-PL" sz="900" b="1" dirty="0"/>
          </a:p>
          <a:p>
            <a:r>
              <a:rPr lang="pl-PL" sz="2400" dirty="0"/>
              <a:t>odnosi się do ciągów nieskończonych i </a:t>
            </a:r>
            <a:r>
              <a:rPr lang="pl-PL" sz="2400" dirty="0" smtClean="0"/>
              <a:t>oznacza tyle</a:t>
            </a:r>
            <a:r>
              <a:rPr lang="pl-PL" sz="2400" dirty="0"/>
              <a:t>, co wszystkie wyrazy ciągu z </a:t>
            </a:r>
            <a:r>
              <a:rPr lang="pl-PL" sz="2400" dirty="0" smtClean="0"/>
              <a:t>wyjątkiem (oprócz</a:t>
            </a:r>
            <a:r>
              <a:rPr lang="pl-PL" sz="2400" dirty="0"/>
              <a:t>) </a:t>
            </a:r>
            <a:r>
              <a:rPr lang="pl-PL" sz="2400" b="1" dirty="0"/>
              <a:t>skończonej</a:t>
            </a:r>
            <a:r>
              <a:rPr lang="pl-PL" sz="2400" dirty="0"/>
              <a:t> ich liczby.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285720" y="2870200"/>
            <a:ext cx="7143800" cy="3416320"/>
            <a:chOff x="285720" y="2870200"/>
            <a:chExt cx="7143800" cy="3416320"/>
          </a:xfrm>
        </p:grpSpPr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285720" y="2870200"/>
              <a:ext cx="71438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sz="2400" b="1" u="sng" dirty="0"/>
                <a:t>DEFINICJA</a:t>
              </a:r>
            </a:p>
            <a:p>
              <a:r>
                <a:rPr lang="pl-PL" sz="2400" dirty="0"/>
                <a:t>Mówimy, że liczba a jest granicą </a:t>
              </a:r>
              <a:r>
                <a:rPr lang="pl-PL" sz="2400" dirty="0" smtClean="0"/>
                <a:t>ciągu, jeśli </a:t>
              </a:r>
              <a:r>
                <a:rPr lang="pl-PL" sz="2400" dirty="0"/>
                <a:t>do dowolnego otoczenia liczby a należą </a:t>
              </a:r>
              <a:r>
                <a:rPr lang="pl-PL" sz="2400" dirty="0" smtClean="0"/>
                <a:t>prawie </a:t>
              </a:r>
              <a:r>
                <a:rPr lang="pl-PL" sz="2400" dirty="0"/>
                <a:t>wszystkie wyrazy </a:t>
              </a:r>
              <a:r>
                <a:rPr lang="pl-PL" sz="2400" dirty="0" smtClean="0"/>
                <a:t>ciągu. </a:t>
              </a:r>
              <a:endParaRPr lang="pl-PL" sz="2400" dirty="0"/>
            </a:p>
            <a:p>
              <a:endParaRPr lang="pl-PL" sz="2400" dirty="0"/>
            </a:p>
            <a:p>
              <a:r>
                <a:rPr lang="pl-PL" sz="2400" dirty="0" smtClean="0"/>
                <a:t>            Piszemy</a:t>
              </a:r>
              <a:r>
                <a:rPr lang="pl-PL" sz="2400" dirty="0"/>
                <a:t>:                                      </a:t>
              </a:r>
              <a:r>
                <a:rPr lang="pl-PL" i="1" dirty="0"/>
                <a:t>lim - limes -</a:t>
              </a:r>
            </a:p>
            <a:p>
              <a:r>
                <a:rPr lang="pl-PL" i="1" dirty="0"/>
                <a:t>                                                                   </a:t>
              </a:r>
              <a:r>
                <a:rPr lang="pl-PL" i="1" dirty="0" smtClean="0"/>
                <a:t>                   granica </a:t>
              </a:r>
              <a:r>
                <a:rPr lang="pl-PL" i="1" dirty="0"/>
                <a:t>(łac.)</a:t>
              </a:r>
              <a:endParaRPr lang="pl-PL" sz="2400" dirty="0"/>
            </a:p>
            <a:p>
              <a:endParaRPr lang="pl-PL" sz="2400" dirty="0"/>
            </a:p>
            <a:p>
              <a:r>
                <a:rPr lang="pl-PL" sz="2400" dirty="0" smtClean="0"/>
                <a:t>           Ciąg</a:t>
              </a:r>
              <a:r>
                <a:rPr lang="pl-PL" sz="2400" dirty="0"/>
                <a:t>, który ma granicę nazywamy zbieżnym. </a:t>
              </a:r>
            </a:p>
          </p:txBody>
        </p:sp>
        <p:graphicFrame>
          <p:nvGraphicFramePr>
            <p:cNvPr id="8" name="Obiekt 7"/>
            <p:cNvGraphicFramePr>
              <a:graphicFrameLocks noChangeAspect="1"/>
            </p:cNvGraphicFramePr>
            <p:nvPr/>
          </p:nvGraphicFramePr>
          <p:xfrm>
            <a:off x="2786050" y="4500570"/>
            <a:ext cx="2484094" cy="1071570"/>
          </p:xfrm>
          <a:graphic>
            <a:graphicData uri="http://schemas.openxmlformats.org/presentationml/2006/ole">
              <p:oleObj spid="_x0000_s10243" name="Równanie" r:id="rId3" imgW="647640" imgH="27936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ciągu - media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pole tekstowe 9"/>
          <p:cNvSpPr txBox="1"/>
          <p:nvPr/>
        </p:nvSpPr>
        <p:spPr>
          <a:xfrm>
            <a:off x="3080954" y="1773784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ciągu - </a:t>
            </a:r>
            <a:r>
              <a:rPr lang="pl-PL" dirty="0" smtClean="0">
                <a:hlinkClick r:id="rId2"/>
              </a:rPr>
              <a:t>youtube</a:t>
            </a:r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3000364" y="2786058"/>
            <a:ext cx="4155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ciągu </a:t>
            </a:r>
            <a:r>
              <a:rPr lang="pl-PL" dirty="0" smtClean="0"/>
              <a:t>– </a:t>
            </a:r>
            <a:r>
              <a:rPr lang="pl-PL" dirty="0" smtClean="0">
                <a:hlinkClick r:id="rId3"/>
              </a:rPr>
              <a:t>www.gumienny.edu.pl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000364" y="3845486"/>
            <a:ext cx="3980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ciągu – </a:t>
            </a:r>
            <a:r>
              <a:rPr lang="pl-PL" dirty="0" err="1" smtClean="0">
                <a:hlinkClick r:id="rId4"/>
              </a:rPr>
              <a:t>www.medianauka.pl</a:t>
            </a:r>
            <a:r>
              <a:rPr lang="pl-PL" dirty="0" smtClean="0"/>
              <a:t> </a:t>
            </a:r>
            <a:endParaRPr lang="pl-PL" dirty="0"/>
          </a:p>
        </p:txBody>
      </p:sp>
      <p:pic>
        <p:nvPicPr>
          <p:cNvPr id="13" name="Obraz 12" descr="iexplore.gif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984" y="3786190"/>
            <a:ext cx="457200" cy="457200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1928794" y="4286256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/>
              <a:t>Granica ciągu</a:t>
            </a:r>
            <a:endParaRPr lang="pl-PL" sz="1200" dirty="0"/>
          </a:p>
        </p:txBody>
      </p:sp>
      <p:pic>
        <p:nvPicPr>
          <p:cNvPr id="15" name="Obraz 14" descr="iexplore.gif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984" y="2723373"/>
            <a:ext cx="457200" cy="457200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1928794" y="3223439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/>
              <a:t>Granica ciągu</a:t>
            </a:r>
            <a:endParaRPr lang="pl-PL" sz="1200" dirty="0"/>
          </a:p>
        </p:txBody>
      </p:sp>
      <p:pic>
        <p:nvPicPr>
          <p:cNvPr id="11273" name="Picture 9" descr="https://encrypted-tbn1.gstatic.com/images?q=tbn:ANd9GcTYl8oiV2xC92DSJDBMDDXn0nhtU3C8YpLUBishGqtwEaVRBnHQBVNY5QS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5918" y="1558828"/>
            <a:ext cx="1285884" cy="798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428596" y="1357298"/>
            <a:ext cx="677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Weźmy dowolną funkcję f(x) i ustalmy  punkt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. </a:t>
            </a:r>
            <a:endParaRPr lang="pl-PL" sz="2400" dirty="0"/>
          </a:p>
        </p:txBody>
      </p:sp>
      <p:grpSp>
        <p:nvGrpSpPr>
          <p:cNvPr id="10" name="Grupa 9"/>
          <p:cNvGrpSpPr/>
          <p:nvPr/>
        </p:nvGrpSpPr>
        <p:grpSpPr>
          <a:xfrm>
            <a:off x="714348" y="2017982"/>
            <a:ext cx="6286544" cy="4268538"/>
            <a:chOff x="714348" y="2017982"/>
            <a:chExt cx="6286544" cy="4268538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2017982"/>
              <a:ext cx="6286544" cy="42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pole tekstowe 7"/>
            <p:cNvSpPr txBox="1"/>
            <p:nvPr/>
          </p:nvSpPr>
          <p:spPr>
            <a:xfrm>
              <a:off x="4972776" y="4714884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x</a:t>
              </a:r>
              <a:r>
                <a:rPr lang="pl-PL" baseline="-25000" dirty="0" smtClean="0"/>
                <a:t>0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428596" y="1142984"/>
            <a:ext cx="7729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Weźmy dowolną ciąg argumentów (z dziedziny funkcji) </a:t>
            </a:r>
            <a:br>
              <a:rPr lang="pl-PL" sz="2400" dirty="0" smtClean="0"/>
            </a:br>
            <a:r>
              <a:rPr lang="pl-PL" sz="2400" dirty="0" smtClean="0"/>
              <a:t> {</a:t>
            </a:r>
            <a:r>
              <a:rPr lang="pl-PL" sz="2400" dirty="0" err="1" smtClean="0"/>
              <a:t>x</a:t>
            </a:r>
            <a:r>
              <a:rPr lang="pl-PL" sz="2400" baseline="-25000" dirty="0" err="1" smtClean="0"/>
              <a:t>n</a:t>
            </a:r>
            <a:r>
              <a:rPr lang="pl-PL" sz="2400" dirty="0" smtClean="0"/>
              <a:t>} zbieżny do punkt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 o wyrazach różnych od x</a:t>
            </a:r>
            <a:r>
              <a:rPr lang="pl-PL" sz="2400" baseline="-25000" dirty="0" smtClean="0"/>
              <a:t>0</a:t>
            </a:r>
            <a:endParaRPr lang="pl-PL" sz="2400" dirty="0"/>
          </a:p>
        </p:txBody>
      </p:sp>
      <p:grpSp>
        <p:nvGrpSpPr>
          <p:cNvPr id="14" name="Grupa 13"/>
          <p:cNvGrpSpPr/>
          <p:nvPr/>
        </p:nvGrpSpPr>
        <p:grpSpPr>
          <a:xfrm>
            <a:off x="714348" y="2017982"/>
            <a:ext cx="6286544" cy="4268538"/>
            <a:chOff x="714348" y="2017982"/>
            <a:chExt cx="6286544" cy="4268538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2017982"/>
              <a:ext cx="6286544" cy="42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pole tekstowe 7"/>
            <p:cNvSpPr txBox="1"/>
            <p:nvPr/>
          </p:nvSpPr>
          <p:spPr>
            <a:xfrm>
              <a:off x="4935903" y="4714884"/>
              <a:ext cx="2064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x</a:t>
              </a:r>
              <a:r>
                <a:rPr lang="pl-PL" baseline="-25000" dirty="0" smtClean="0"/>
                <a:t>0 </a:t>
              </a:r>
              <a:r>
                <a:rPr lang="pl-PL" dirty="0" smtClean="0"/>
                <a:t> ...</a:t>
              </a:r>
              <a:r>
                <a:rPr lang="pl-PL" baseline="-25000" dirty="0" smtClean="0"/>
                <a:t>     </a:t>
              </a:r>
              <a:r>
                <a:rPr lang="pl-PL" dirty="0" smtClean="0"/>
                <a:t>x</a:t>
              </a:r>
              <a:r>
                <a:rPr lang="pl-PL" baseline="-25000" dirty="0" smtClean="0"/>
                <a:t>3    </a:t>
              </a:r>
              <a:r>
                <a:rPr lang="pl-PL" dirty="0" smtClean="0"/>
                <a:t>x</a:t>
              </a:r>
              <a:r>
                <a:rPr lang="pl-PL" baseline="-25000" dirty="0" smtClean="0"/>
                <a:t>2     </a:t>
              </a:r>
              <a:r>
                <a:rPr lang="pl-PL" dirty="0" smtClean="0"/>
                <a:t>x</a:t>
              </a:r>
              <a:r>
                <a:rPr lang="pl-PL" baseline="-25000" dirty="0" smtClean="0"/>
                <a:t>1    </a:t>
              </a:r>
              <a:endParaRPr lang="pl-PL" dirty="0"/>
            </a:p>
          </p:txBody>
        </p:sp>
        <p:sp>
          <p:nvSpPr>
            <p:cNvPr id="9" name="Nawias klamrowy zamykający 8"/>
            <p:cNvSpPr/>
            <p:nvPr/>
          </p:nvSpPr>
          <p:spPr>
            <a:xfrm rot="16200000" flipH="1">
              <a:off x="5786446" y="4429132"/>
              <a:ext cx="571504" cy="157163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5500694" y="5500702"/>
              <a:ext cx="1143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{</a:t>
              </a:r>
              <a:r>
                <a:rPr lang="pl-PL" dirty="0" err="1" smtClean="0"/>
                <a:t>x</a:t>
              </a:r>
              <a:r>
                <a:rPr lang="pl-PL" baseline="-25000" dirty="0" err="1" smtClean="0"/>
                <a:t>n</a:t>
              </a:r>
              <a:r>
                <a:rPr lang="pl-PL" dirty="0" smtClean="0"/>
                <a:t>}  -&gt; x</a:t>
              </a:r>
              <a:r>
                <a:rPr lang="pl-PL" baseline="-25000" dirty="0" smtClean="0"/>
                <a:t>0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214282" y="1252823"/>
            <a:ext cx="8975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Ciągowi argumentów {</a:t>
            </a:r>
            <a:r>
              <a:rPr lang="pl-PL" sz="2400" dirty="0" err="1" smtClean="0"/>
              <a:t>x</a:t>
            </a:r>
            <a:r>
              <a:rPr lang="pl-PL" sz="2400" baseline="-25000" dirty="0" err="1" smtClean="0"/>
              <a:t>n</a:t>
            </a:r>
            <a:r>
              <a:rPr lang="pl-PL" sz="2400" dirty="0" smtClean="0"/>
              <a:t>} odpowiada pewien ciąg wartości {f(</a:t>
            </a:r>
            <a:r>
              <a:rPr lang="pl-PL" sz="2400" dirty="0" err="1" smtClean="0"/>
              <a:t>x</a:t>
            </a:r>
            <a:r>
              <a:rPr lang="pl-PL" sz="2400" baseline="-25000" dirty="0" err="1" smtClean="0"/>
              <a:t>n</a:t>
            </a:r>
            <a:r>
              <a:rPr lang="pl-PL" sz="2400" dirty="0" smtClean="0"/>
              <a:t>)}</a:t>
            </a:r>
            <a:endParaRPr lang="pl-PL" sz="2400" dirty="0"/>
          </a:p>
        </p:txBody>
      </p:sp>
      <p:grpSp>
        <p:nvGrpSpPr>
          <p:cNvPr id="24" name="Grupa 23"/>
          <p:cNvGrpSpPr/>
          <p:nvPr/>
        </p:nvGrpSpPr>
        <p:grpSpPr>
          <a:xfrm>
            <a:off x="804880" y="1714488"/>
            <a:ext cx="6267450" cy="4286280"/>
            <a:chOff x="876318" y="1785926"/>
            <a:chExt cx="6267450" cy="4286280"/>
          </a:xfrm>
        </p:grpSpPr>
        <p:pic>
          <p:nvPicPr>
            <p:cNvPr id="2355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6318" y="1843106"/>
              <a:ext cx="6267450" cy="422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pole tekstowe 18"/>
            <p:cNvSpPr txBox="1"/>
            <p:nvPr/>
          </p:nvSpPr>
          <p:spPr>
            <a:xfrm>
              <a:off x="2428860" y="1785926"/>
              <a:ext cx="100013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f(x</a:t>
              </a:r>
              <a:r>
                <a:rPr lang="pl-PL" baseline="-25000" dirty="0" smtClean="0"/>
                <a:t>1</a:t>
              </a:r>
              <a:r>
                <a:rPr lang="pl-PL" dirty="0" smtClean="0"/>
                <a:t>)</a:t>
              </a:r>
            </a:p>
            <a:p>
              <a:endParaRPr lang="pl-PL" dirty="0" smtClean="0"/>
            </a:p>
            <a:p>
              <a:r>
                <a:rPr lang="pl-PL" dirty="0" smtClean="0"/>
                <a:t>f(x</a:t>
              </a:r>
              <a:r>
                <a:rPr lang="pl-PL" baseline="-25000" dirty="0" smtClean="0"/>
                <a:t>2</a:t>
              </a:r>
              <a:r>
                <a:rPr lang="pl-PL" dirty="0" smtClean="0"/>
                <a:t>)</a:t>
              </a:r>
            </a:p>
            <a:p>
              <a:endParaRPr lang="pl-PL" dirty="0" smtClean="0"/>
            </a:p>
            <a:p>
              <a:r>
                <a:rPr lang="pl-PL" dirty="0" smtClean="0"/>
                <a:t>f(x</a:t>
              </a:r>
              <a:r>
                <a:rPr lang="pl-PL" baseline="-25000" dirty="0" smtClean="0"/>
                <a:t>3</a:t>
              </a:r>
              <a:r>
                <a:rPr lang="pl-PL" dirty="0" smtClean="0"/>
                <a:t>)</a:t>
              </a:r>
            </a:p>
            <a:p>
              <a:r>
                <a:rPr lang="pl-PL" dirty="0" smtClean="0"/>
                <a:t>   .</a:t>
              </a:r>
            </a:p>
            <a:p>
              <a:r>
                <a:rPr lang="pl-PL" dirty="0" smtClean="0"/>
                <a:t>   .</a:t>
              </a:r>
            </a:p>
            <a:p>
              <a:r>
                <a:rPr lang="pl-PL" dirty="0" smtClean="0"/>
                <a:t>  g</a:t>
              </a:r>
            </a:p>
            <a:p>
              <a:endParaRPr lang="pl-PL" dirty="0" smtClean="0"/>
            </a:p>
            <a:p>
              <a:endParaRPr lang="pl-PL" dirty="0"/>
            </a:p>
          </p:txBody>
        </p:sp>
      </p:grpSp>
      <p:grpSp>
        <p:nvGrpSpPr>
          <p:cNvPr id="28" name="Grupa 27"/>
          <p:cNvGrpSpPr/>
          <p:nvPr/>
        </p:nvGrpSpPr>
        <p:grpSpPr>
          <a:xfrm>
            <a:off x="714348" y="1928802"/>
            <a:ext cx="6703903" cy="4429156"/>
            <a:chOff x="714348" y="1928802"/>
            <a:chExt cx="6703903" cy="4429156"/>
          </a:xfrm>
        </p:grpSpPr>
        <p:sp>
          <p:nvSpPr>
            <p:cNvPr id="20" name="Nawias klamrowy zamykający 19"/>
            <p:cNvSpPr/>
            <p:nvPr/>
          </p:nvSpPr>
          <p:spPr>
            <a:xfrm flipH="1">
              <a:off x="1928794" y="1928802"/>
              <a:ext cx="571504" cy="185738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714348" y="2714620"/>
              <a:ext cx="1289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{f(</a:t>
              </a:r>
              <a:r>
                <a:rPr lang="pl-PL" dirty="0" err="1" smtClean="0"/>
                <a:t>x</a:t>
              </a:r>
              <a:r>
                <a:rPr lang="pl-PL" baseline="-25000" dirty="0" err="1" smtClean="0"/>
                <a:t>n</a:t>
              </a:r>
              <a:r>
                <a:rPr lang="pl-PL" dirty="0" smtClean="0"/>
                <a:t>)}  -&gt; g</a:t>
              </a:r>
              <a:endParaRPr lang="pl-PL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857224" y="5526961"/>
              <a:ext cx="65610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>
                  <a:solidFill>
                    <a:srgbClr val="FF0000"/>
                  </a:solidFill>
                </a:rPr>
                <a:t>Jeżeli ten ciąg wartości dąży do g to mówimy, </a:t>
              </a:r>
            </a:p>
            <a:p>
              <a:r>
                <a:rPr lang="pl-PL" sz="2400" dirty="0" smtClean="0">
                  <a:solidFill>
                    <a:srgbClr val="FF0000"/>
                  </a:solidFill>
                </a:rPr>
                <a:t>że funkcja f ma w punkcie x</a:t>
              </a:r>
              <a:r>
                <a:rPr lang="pl-PL" sz="240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pl-PL" sz="2400" dirty="0" smtClean="0">
                  <a:solidFill>
                    <a:srgbClr val="FF0000"/>
                  </a:solidFill>
                </a:rPr>
                <a:t> granicę równą g.</a:t>
              </a:r>
              <a:endParaRPr lang="pl-PL" sz="24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grpSp>
        <p:nvGrpSpPr>
          <p:cNvPr id="6" name="Grupa 5"/>
          <p:cNvGrpSpPr/>
          <p:nvPr/>
        </p:nvGrpSpPr>
        <p:grpSpPr>
          <a:xfrm>
            <a:off x="285720" y="1052736"/>
            <a:ext cx="9047670" cy="3308378"/>
            <a:chOff x="285720" y="1052736"/>
            <a:chExt cx="9047670" cy="3308378"/>
          </a:xfrm>
        </p:grpSpPr>
        <p:cxnSp>
          <p:nvCxnSpPr>
            <p:cNvPr id="7" name="Łącznik prosty 6"/>
            <p:cNvCxnSpPr/>
            <p:nvPr/>
          </p:nvCxnSpPr>
          <p:spPr>
            <a:xfrm>
              <a:off x="467544" y="1052736"/>
              <a:ext cx="446449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" name="pole tekstowe 3"/>
            <p:cNvSpPr txBox="1"/>
            <p:nvPr/>
          </p:nvSpPr>
          <p:spPr>
            <a:xfrm>
              <a:off x="285720" y="1359274"/>
              <a:ext cx="9047670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Definicja (Heinego)</a:t>
              </a:r>
            </a:p>
            <a:p>
              <a:endParaRPr lang="pl-PL" sz="1200" dirty="0" smtClean="0"/>
            </a:p>
            <a:p>
              <a:r>
                <a:rPr lang="pl-PL" sz="2400" dirty="0" smtClean="0"/>
                <a:t>Mówimy, że funkcja f : </a:t>
              </a:r>
              <a:r>
                <a:rPr lang="pl-PL" sz="2400" dirty="0" err="1" smtClean="0"/>
                <a:t>D-&gt;R</a:t>
              </a:r>
              <a:r>
                <a:rPr lang="pl-PL" sz="2400" dirty="0" smtClean="0"/>
                <a:t> ma w punkcie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granicę </a:t>
              </a:r>
            </a:p>
            <a:p>
              <a:r>
                <a:rPr lang="pl-PL" sz="2400" dirty="0" smtClean="0"/>
                <a:t>równą g, jeśli dla dowolnego ciągu argumentów {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} </a:t>
              </a:r>
            </a:p>
            <a:p>
              <a:r>
                <a:rPr lang="pl-PL" sz="2400" dirty="0" smtClean="0"/>
                <a:t>(o wyrazach należących do dziedziny i różnych od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) zbieżnego </a:t>
              </a:r>
            </a:p>
            <a:p>
              <a:r>
                <a:rPr lang="pl-PL" sz="2400" dirty="0" smtClean="0"/>
                <a:t>do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, ciąg wartości {f(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)} jest zbieżny do g.</a:t>
              </a:r>
            </a:p>
            <a:p>
              <a:endParaRPr lang="pl-PL" sz="1200" dirty="0" smtClean="0"/>
            </a:p>
            <a:p>
              <a:r>
                <a:rPr lang="pl-PL" sz="2400" dirty="0" smtClean="0"/>
                <a:t>Piszemy</a:t>
              </a:r>
              <a:endParaRPr lang="pl-PL" sz="2400" dirty="0"/>
            </a:p>
          </p:txBody>
        </p:sp>
        <p:pic>
          <p:nvPicPr>
            <p:cNvPr id="20482" name="Picture 2" descr="http://www.medianauka.pl/skrypty/mimetex.cgi?\lim_%7bx\to%20x_0%7d%20f(x)=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1680" y="3861048"/>
              <a:ext cx="2000264" cy="500066"/>
            </a:xfrm>
            <a:prstGeom prst="rect">
              <a:avLst/>
            </a:prstGeom>
            <a:noFill/>
          </p:spPr>
        </p:pic>
      </p:grpSp>
      <p:sp>
        <p:nvSpPr>
          <p:cNvPr id="8" name="pole tekstowe 7"/>
          <p:cNvSpPr txBox="1"/>
          <p:nvPr/>
        </p:nvSpPr>
        <p:spPr>
          <a:xfrm>
            <a:off x="875133" y="5241394"/>
            <a:ext cx="6433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Dla granicy funkcji obowiązują twierdzenia analogiczne</a:t>
            </a:r>
            <a:br>
              <a:rPr lang="pl-PL" sz="2000" dirty="0" smtClean="0"/>
            </a:br>
            <a:r>
              <a:rPr lang="pl-PL" sz="2000" dirty="0" smtClean="0"/>
              <a:t>jak dla granicy ciągu.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education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education5</Template>
  <TotalTime>437</TotalTime>
  <Words>522</Words>
  <Application>Microsoft Office PowerPoint</Application>
  <PresentationFormat>Pokaz na ekranie (4:3)</PresentationFormat>
  <Paragraphs>118</Paragraphs>
  <Slides>21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3" baseType="lpstr">
      <vt:lpstr>education5</vt:lpstr>
      <vt:lpstr>Równanie</vt:lpstr>
      <vt:lpstr>Granica            funkcji  </vt:lpstr>
      <vt:lpstr>Tematyka zajęć</vt:lpstr>
      <vt:lpstr>Granica ciągu</vt:lpstr>
      <vt:lpstr>Granica ciągu</vt:lpstr>
      <vt:lpstr>Granica ciągu - media</vt:lpstr>
      <vt:lpstr>Granica funkcji</vt:lpstr>
      <vt:lpstr>Granica funkcji</vt:lpstr>
      <vt:lpstr>Granica funkcji</vt:lpstr>
      <vt:lpstr>Granica funkcji</vt:lpstr>
      <vt:lpstr>Granica funkcji</vt:lpstr>
      <vt:lpstr>Granica funkcji</vt:lpstr>
      <vt:lpstr>Granica funkcji - asymtoty</vt:lpstr>
      <vt:lpstr>Granica funkcji - asymptoty</vt:lpstr>
      <vt:lpstr>Granica funkcji - media</vt:lpstr>
      <vt:lpstr>Granica funkcji - przykłady</vt:lpstr>
      <vt:lpstr>Granica funkcji - obliczanie</vt:lpstr>
      <vt:lpstr>Granica funkcji - obliczanie</vt:lpstr>
      <vt:lpstr>Granica funkcji - obliczanie</vt:lpstr>
      <vt:lpstr>Granica funkcji - obliczanie</vt:lpstr>
      <vt:lpstr>Granica funkcji - obliczanie</vt:lpstr>
      <vt:lpstr>Granica funkcji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Granica            funkcji  </dc:title>
  <dc:subject/>
  <dc:creator>APP</dc:creator>
  <cp:keywords/>
  <dc:description/>
  <cp:lastModifiedBy>AP</cp:lastModifiedBy>
  <cp:revision>124</cp:revision>
  <dcterms:created xsi:type="dcterms:W3CDTF">2010-11-21T13:25:29Z</dcterms:created>
  <dcterms:modified xsi:type="dcterms:W3CDTF">2015-04-07T02:12:29Z</dcterms:modified>
  <cp:category/>
</cp:coreProperties>
</file>